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5763" autoAdjust="0"/>
  </p:normalViewPr>
  <p:slideViewPr>
    <p:cSldViewPr snapToGrid="0">
      <p:cViewPr varScale="1">
        <p:scale>
          <a:sx n="56" d="100"/>
          <a:sy n="56" d="100"/>
        </p:scale>
        <p:origin x="12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B55AC4-DC95-458B-9EFC-9CCE34ADE385}" type="datetimeFigureOut">
              <a:rPr lang="en-US" smtClean="0"/>
              <a:t>2/27/2021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2FA319-0189-4678-BCCE-A46812814193}" type="slidenum">
              <a:rPr lang="en-US" smtClean="0"/>
              <a:t>‹#›</a:t>
            </a:fld>
            <a:endParaRPr lang="en-US"/>
          </a:p>
        </p:txBody>
      </p:sp>
    </p:spTree>
    <p:extLst>
      <p:ext uri="{BB962C8B-B14F-4D97-AF65-F5344CB8AC3E}">
        <p14:creationId xmlns:p14="http://schemas.microsoft.com/office/powerpoint/2010/main" val="3253244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2FA319-0189-4678-BCCE-A46812814193}" type="slidenum">
              <a:rPr lang="en-US" smtClean="0"/>
              <a:t>6</a:t>
            </a:fld>
            <a:endParaRPr lang="en-US"/>
          </a:p>
        </p:txBody>
      </p:sp>
    </p:spTree>
    <p:extLst>
      <p:ext uri="{BB962C8B-B14F-4D97-AF65-F5344CB8AC3E}">
        <p14:creationId xmlns:p14="http://schemas.microsoft.com/office/powerpoint/2010/main" val="437576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6ACB7A-E0DD-469A-9870-42858E0E7A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2E59A80-DE1E-4C58-8A89-66BAB5443F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3B70F35-3A1C-4BA2-8680-F232E10244D1}"/>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5" name="Footer Placeholder 4">
            <a:extLst>
              <a:ext uri="{FF2B5EF4-FFF2-40B4-BE49-F238E27FC236}">
                <a16:creationId xmlns:a16="http://schemas.microsoft.com/office/drawing/2014/main" xmlns="" id="{7F15D176-52BB-46B9-AAF5-E12C8363E9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3C30134-4414-40E6-99B2-F5E0422EEB66}"/>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3079506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450C6C-4E99-409C-91A1-B7659D0CA1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BE20EDFD-8668-47A5-B1CF-03EA6D17E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8116B4C-FC0A-48F9-A80F-97B3291BA40C}"/>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5" name="Footer Placeholder 4">
            <a:extLst>
              <a:ext uri="{FF2B5EF4-FFF2-40B4-BE49-F238E27FC236}">
                <a16:creationId xmlns:a16="http://schemas.microsoft.com/office/drawing/2014/main" xmlns="" id="{3121E051-B04D-4BD9-A24E-4D7FE4501A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B1B1288-C7A0-4E58-80C5-FFEE866F1DAF}"/>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123014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5058C78-579C-45DD-84B8-D1543AE533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CBAB31B-C8E6-4E43-9494-B4D97550DF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D31BD62-1BE7-4535-9D61-7330DFBC9980}"/>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5" name="Footer Placeholder 4">
            <a:extLst>
              <a:ext uri="{FF2B5EF4-FFF2-40B4-BE49-F238E27FC236}">
                <a16:creationId xmlns:a16="http://schemas.microsoft.com/office/drawing/2014/main" xmlns="" id="{28F6E155-ADAA-4D5A-AED5-391C6A0E6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5A61103-FC66-4881-A6C3-A281D886C341}"/>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3176246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8E8034-E82A-416E-93A3-61114697D5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3A2DB37-68EA-4DE1-9684-DB37BB65D0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EB619C2-82B2-4F88-BE87-AF8386B6A476}"/>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5" name="Footer Placeholder 4">
            <a:extLst>
              <a:ext uri="{FF2B5EF4-FFF2-40B4-BE49-F238E27FC236}">
                <a16:creationId xmlns:a16="http://schemas.microsoft.com/office/drawing/2014/main" xmlns="" id="{E5590654-4AA3-4822-B045-0295E3DC81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B3032F5-117A-4728-9E1C-BBDBA563B41F}"/>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1155097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7BAC12-3299-4433-A45D-37924506B3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359B394-CEB2-4803-8521-D9CCA40D69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20CAA1E-13ED-4C85-B248-DAB88062C0C6}"/>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5" name="Footer Placeholder 4">
            <a:extLst>
              <a:ext uri="{FF2B5EF4-FFF2-40B4-BE49-F238E27FC236}">
                <a16:creationId xmlns:a16="http://schemas.microsoft.com/office/drawing/2014/main" xmlns="" id="{ECC1D367-7637-43A1-BCB0-8FA3017211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716C118-EA12-4201-8393-755654B8BC67}"/>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77104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467F28-DDA9-4621-86C1-E5ED7AF9C2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4F37384-F2F0-49D2-AD86-306DE5F5A6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6102B935-F2D5-4EF0-A4BE-5B6F674E1D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A0C44476-A4CE-48A5-BDE2-15B3BDF3EBB6}"/>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6" name="Footer Placeholder 5">
            <a:extLst>
              <a:ext uri="{FF2B5EF4-FFF2-40B4-BE49-F238E27FC236}">
                <a16:creationId xmlns:a16="http://schemas.microsoft.com/office/drawing/2014/main" xmlns="" id="{F4DFB1F0-83A2-4633-B746-07514D96B7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C0029F5-4D90-4BFA-8316-60C02EB9415C}"/>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304240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44573B-0BCD-47C8-9B47-9AA6E137E4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37A3DC7F-1776-48EF-A23C-34BE0DE1CE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57B0C33-3DB1-4A3A-8C5E-1003633BD4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E8A2CF51-64F9-443C-BF87-FCDE2DCCA3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052A8D8-47B4-464C-AA02-754AEF6F67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31D6136-80F2-42A0-BD89-8F9FB470AD99}"/>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8" name="Footer Placeholder 7">
            <a:extLst>
              <a:ext uri="{FF2B5EF4-FFF2-40B4-BE49-F238E27FC236}">
                <a16:creationId xmlns:a16="http://schemas.microsoft.com/office/drawing/2014/main" xmlns="" id="{ACB9033F-045B-4E80-9265-E0003C9EA8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7C1FBE2A-8F21-48F1-89DE-69623029FFB1}"/>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4252041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C39599-35EB-45FD-A60C-F326E1D57E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F248802B-4DE1-4BD6-BCF9-8FC0C0D3ADF4}"/>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4" name="Footer Placeholder 3">
            <a:extLst>
              <a:ext uri="{FF2B5EF4-FFF2-40B4-BE49-F238E27FC236}">
                <a16:creationId xmlns:a16="http://schemas.microsoft.com/office/drawing/2014/main" xmlns="" id="{C2367DED-11B3-49B9-A059-E46C52F4CB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D494121-5F55-4DCA-900A-30FE596A1A81}"/>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837032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D11C254-30AA-4B80-944A-506FFCF8AD4D}"/>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3" name="Footer Placeholder 2">
            <a:extLst>
              <a:ext uri="{FF2B5EF4-FFF2-40B4-BE49-F238E27FC236}">
                <a16:creationId xmlns:a16="http://schemas.microsoft.com/office/drawing/2014/main" xmlns="" id="{5B865D49-7A10-4773-9169-CFAE067CD0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4FABA6BC-C5B4-4120-9D14-E903E1C20E1C}"/>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317184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A91BF0-72B0-463D-816C-B0E8AFFADF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A6B4D6E8-99E8-451D-9A83-488D71DD9F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BF4A55C8-408A-482F-B8BE-86DC16CBC5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1C5E2CB-6C04-405F-9810-902B069B3154}"/>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6" name="Footer Placeholder 5">
            <a:extLst>
              <a:ext uri="{FF2B5EF4-FFF2-40B4-BE49-F238E27FC236}">
                <a16:creationId xmlns:a16="http://schemas.microsoft.com/office/drawing/2014/main" xmlns="" id="{0AE2CCD6-53C6-45CE-8D92-8BD7B668D6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10EB212-3440-4F29-9A60-6A82044FEF54}"/>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711552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C073A02-727B-45C8-B4DC-C105554323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D3F1590-9FD8-4D9F-B056-54D2316D2E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05A2F8A8-F458-4444-9332-D3CE81F25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0DC66C7-133B-444B-98A2-F675D0A383DC}"/>
              </a:ext>
            </a:extLst>
          </p:cNvPr>
          <p:cNvSpPr>
            <a:spLocks noGrp="1"/>
          </p:cNvSpPr>
          <p:nvPr>
            <p:ph type="dt" sz="half" idx="10"/>
          </p:nvPr>
        </p:nvSpPr>
        <p:spPr/>
        <p:txBody>
          <a:bodyPr/>
          <a:lstStyle/>
          <a:p>
            <a:fld id="{D5936FDD-49E1-4922-A7F2-EABBE5AD1324}" type="datetimeFigureOut">
              <a:rPr lang="en-US" smtClean="0"/>
              <a:t>2/27/2021</a:t>
            </a:fld>
            <a:endParaRPr lang="en-US"/>
          </a:p>
        </p:txBody>
      </p:sp>
      <p:sp>
        <p:nvSpPr>
          <p:cNvPr id="6" name="Footer Placeholder 5">
            <a:extLst>
              <a:ext uri="{FF2B5EF4-FFF2-40B4-BE49-F238E27FC236}">
                <a16:creationId xmlns:a16="http://schemas.microsoft.com/office/drawing/2014/main" xmlns="" id="{EECD6343-224F-437D-A1DA-066A7D799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7BD9C78-5C75-4E46-9E9E-B698A289CCCF}"/>
              </a:ext>
            </a:extLst>
          </p:cNvPr>
          <p:cNvSpPr>
            <a:spLocks noGrp="1"/>
          </p:cNvSpPr>
          <p:nvPr>
            <p:ph type="sldNum" sz="quarter" idx="12"/>
          </p:nvPr>
        </p:nvSpPr>
        <p:spPr/>
        <p:txBody>
          <a:bodyPr/>
          <a:lstStyle/>
          <a:p>
            <a:fld id="{81FD84A9-C896-46C1-B2D3-00482E30123D}" type="slidenum">
              <a:rPr lang="en-US" smtClean="0"/>
              <a:t>‹#›</a:t>
            </a:fld>
            <a:endParaRPr lang="en-US"/>
          </a:p>
        </p:txBody>
      </p:sp>
    </p:spTree>
    <p:extLst>
      <p:ext uri="{BB962C8B-B14F-4D97-AF65-F5344CB8AC3E}">
        <p14:creationId xmlns:p14="http://schemas.microsoft.com/office/powerpoint/2010/main" val="3657577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20FD48D-DE2F-416B-BA6A-40EB7AB0B5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4703D576-C17A-46F6-8963-1F0EB59305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1C20276-8181-4590-A0C6-D0A5C45102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936FDD-49E1-4922-A7F2-EABBE5AD1324}" type="datetimeFigureOut">
              <a:rPr lang="en-US" smtClean="0"/>
              <a:t>2/27/2021</a:t>
            </a:fld>
            <a:endParaRPr lang="en-US"/>
          </a:p>
        </p:txBody>
      </p:sp>
      <p:sp>
        <p:nvSpPr>
          <p:cNvPr id="5" name="Footer Placeholder 4">
            <a:extLst>
              <a:ext uri="{FF2B5EF4-FFF2-40B4-BE49-F238E27FC236}">
                <a16:creationId xmlns:a16="http://schemas.microsoft.com/office/drawing/2014/main" xmlns="" id="{2334FD83-4796-4EB0-B456-A5A3BD2645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460EEB46-7F7B-4108-8ED5-471ED791A2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FD84A9-C896-46C1-B2D3-00482E30123D}" type="slidenum">
              <a:rPr lang="en-US" smtClean="0"/>
              <a:t>‹#›</a:t>
            </a:fld>
            <a:endParaRPr lang="en-US"/>
          </a:p>
        </p:txBody>
      </p:sp>
    </p:spTree>
    <p:extLst>
      <p:ext uri="{BB962C8B-B14F-4D97-AF65-F5344CB8AC3E}">
        <p14:creationId xmlns:p14="http://schemas.microsoft.com/office/powerpoint/2010/main" val="1072271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AB1C2F-1814-4B59-BBD9-E4849613D737}"/>
              </a:ext>
            </a:extLst>
          </p:cNvPr>
          <p:cNvSpPr>
            <a:spLocks noGrp="1"/>
          </p:cNvSpPr>
          <p:nvPr>
            <p:ph type="ctrTitle"/>
          </p:nvPr>
        </p:nvSpPr>
        <p:spPr>
          <a:xfrm>
            <a:off x="1524000" y="1122363"/>
            <a:ext cx="9144000" cy="838959"/>
          </a:xfrm>
        </p:spPr>
        <p:txBody>
          <a:bodyPr>
            <a:normAutofit/>
          </a:bodyPr>
          <a:lstStyle/>
          <a:p>
            <a:r>
              <a:rPr lang="en-US" sz="32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 Presentation on Remote Patient Monitoring.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p>
        </p:txBody>
      </p:sp>
    </p:spTree>
    <p:extLst>
      <p:ext uri="{BB962C8B-B14F-4D97-AF65-F5344CB8AC3E}">
        <p14:creationId xmlns:p14="http://schemas.microsoft.com/office/powerpoint/2010/main" val="633347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EB4227-BADC-40C3-B876-1C4F8336C1BA}"/>
              </a:ext>
            </a:extLst>
          </p:cNvPr>
          <p:cNvSpPr>
            <a:spLocks noGrp="1"/>
          </p:cNvSpPr>
          <p:nvPr>
            <p:ph type="title"/>
          </p:nvPr>
        </p:nvSpPr>
        <p:spPr>
          <a:xfrm>
            <a:off x="838200" y="365126"/>
            <a:ext cx="10515600" cy="589032"/>
          </a:xfrm>
        </p:spPr>
        <p:txBody>
          <a:bodyPr>
            <a:normAutofit/>
          </a:bodyPr>
          <a:lstStyle/>
          <a:p>
            <a:pPr algn="ct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US" sz="2800" dirty="0"/>
          </a:p>
        </p:txBody>
      </p:sp>
      <p:sp>
        <p:nvSpPr>
          <p:cNvPr id="3" name="Content Placeholder 2">
            <a:extLst>
              <a:ext uri="{FF2B5EF4-FFF2-40B4-BE49-F238E27FC236}">
                <a16:creationId xmlns:a16="http://schemas.microsoft.com/office/drawing/2014/main" xmlns="" id="{A5D3E78E-CAAB-405D-B059-9213113A8E3D}"/>
              </a:ext>
            </a:extLst>
          </p:cNvPr>
          <p:cNvSpPr>
            <a:spLocks noGrp="1"/>
          </p:cNvSpPr>
          <p:nvPr>
            <p:ph idx="1"/>
          </p:nvPr>
        </p:nvSpPr>
        <p:spPr>
          <a:xfrm>
            <a:off x="838200" y="1219200"/>
            <a:ext cx="10515600" cy="6453809"/>
          </a:xfrm>
        </p:spPr>
        <p:txBody>
          <a:bodyPr>
            <a:normAutofit fontScale="40000" lnSpcReduction="20000"/>
          </a:bodyPr>
          <a:lstStyle/>
          <a:p>
            <a:pPr marL="0" marR="0">
              <a:lnSpc>
                <a:spcPct val="107000"/>
              </a:lnSpc>
              <a:spcBef>
                <a:spcPts val="0"/>
              </a:spcBef>
              <a:spcAft>
                <a:spcPts val="800"/>
              </a:spcAft>
            </a:pP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Vegesna</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 Tran, M.,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Angelaccio</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M., &amp;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Arcona</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S. (2017). Remote patient monitoring via non-invasive digital technologies: a systematic review.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Telemedicine and e-Health</a:t>
            </a:r>
            <a:r>
              <a:rPr lang="en-US" sz="5100" dirty="0">
                <a:effectLst/>
                <a:latin typeface="Calibri" panose="020F0502020204030204" pitchFamily="34" charset="0"/>
                <a:ea typeface="Calibri" panose="020F0502020204030204" pitchFamily="34" charset="0"/>
                <a:cs typeface="Times New Roman" panose="02020603050405020304" pitchFamily="18" charset="0"/>
              </a:rPr>
              <a:t>,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23</a:t>
            </a:r>
            <a:r>
              <a:rPr lang="en-US" sz="5100" dirty="0">
                <a:effectLst/>
                <a:latin typeface="Calibri" panose="020F0502020204030204" pitchFamily="34" charset="0"/>
                <a:ea typeface="Calibri" panose="020F0502020204030204" pitchFamily="34" charset="0"/>
                <a:cs typeface="Times New Roman" panose="02020603050405020304" pitchFamily="18" charset="0"/>
              </a:rPr>
              <a:t>(1), 3-17.</a:t>
            </a:r>
          </a:p>
          <a:p>
            <a:pPr marL="0" marR="0">
              <a:lnSpc>
                <a:spcPct val="107000"/>
              </a:lnSpc>
              <a:spcBef>
                <a:spcPts val="0"/>
              </a:spcBef>
              <a:spcAft>
                <a:spcPts val="800"/>
              </a:spcAft>
            </a:pPr>
            <a:r>
              <a:rPr lang="en-US" sz="5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MedicineNet</a:t>
            </a:r>
            <a:r>
              <a:rPr lang="en-US" sz="5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2021.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Definition of Chronic disease</a:t>
            </a:r>
            <a:r>
              <a:rPr lang="en-US" sz="5100" dirty="0">
                <a:effectLst/>
                <a:latin typeface="Calibri" panose="020F0502020204030204" pitchFamily="34" charset="0"/>
                <a:ea typeface="Calibri" panose="020F0502020204030204" pitchFamily="34" charset="0"/>
                <a:cs typeface="Times New Roman" panose="02020603050405020304" pitchFamily="18" charset="0"/>
              </a:rPr>
              <a:t>. [online] Available at: &lt;https://www.medicinenet.com/chronic_disease/definition.htm#:~:text=Chronic%20disease%3A%20A%20disease%20that,nor%20do%20they%20just%20disappear.&gt; [Accessed 26 February 2021].</a:t>
            </a:r>
          </a:p>
          <a:p>
            <a:pPr marL="0" marR="0">
              <a:lnSpc>
                <a:spcPct val="107000"/>
              </a:lnSpc>
              <a:spcBef>
                <a:spcPts val="0"/>
              </a:spcBef>
              <a:spcAft>
                <a:spcPts val="800"/>
              </a:spcAft>
            </a:pP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West, D. (2017). How mobile devices are transforming healthcare.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Issues in technology innovation</a:t>
            </a:r>
            <a:r>
              <a:rPr lang="en-US" sz="5100" dirty="0">
                <a:effectLst/>
                <a:latin typeface="Calibri" panose="020F0502020204030204" pitchFamily="34" charset="0"/>
                <a:ea typeface="Calibri" panose="020F0502020204030204" pitchFamily="34" charset="0"/>
                <a:cs typeface="Times New Roman" panose="02020603050405020304" pitchFamily="18" charset="0"/>
              </a:rPr>
              <a:t>,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18</a:t>
            </a:r>
            <a:r>
              <a:rPr lang="en-US" sz="5100" dirty="0">
                <a:effectLst/>
                <a:latin typeface="Calibri" panose="020F0502020204030204" pitchFamily="34" charset="0"/>
                <a:ea typeface="Calibri" panose="020F0502020204030204" pitchFamily="34" charset="0"/>
                <a:cs typeface="Times New Roman" panose="02020603050405020304" pitchFamily="18" charset="0"/>
              </a:rPr>
              <a:t>(1), 1-11.</a:t>
            </a:r>
          </a:p>
          <a:p>
            <a:pPr marL="0" marR="0">
              <a:lnSpc>
                <a:spcPct val="107000"/>
              </a:lnSpc>
              <a:spcBef>
                <a:spcPts val="0"/>
              </a:spcBef>
              <a:spcAft>
                <a:spcPts val="800"/>
              </a:spcAft>
            </a:pP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Ahuja, S. P., Mani, S., &amp; Zambrano, J. (2012). A survey of the state of cloud computing in healthcare.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Network and Communication Technologies</a:t>
            </a:r>
            <a:r>
              <a:rPr lang="en-US" sz="5100" dirty="0">
                <a:effectLst/>
                <a:latin typeface="Calibri" panose="020F0502020204030204" pitchFamily="34" charset="0"/>
                <a:ea typeface="Calibri" panose="020F0502020204030204" pitchFamily="34" charset="0"/>
                <a:cs typeface="Times New Roman" panose="02020603050405020304" pitchFamily="18" charset="0"/>
              </a:rPr>
              <a:t>,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1</a:t>
            </a:r>
            <a:r>
              <a:rPr lang="en-US" sz="5100" dirty="0">
                <a:effectLst/>
                <a:latin typeface="Calibri" panose="020F0502020204030204" pitchFamily="34" charset="0"/>
                <a:ea typeface="Calibri" panose="020F0502020204030204" pitchFamily="34" charset="0"/>
                <a:cs typeface="Times New Roman" panose="02020603050405020304" pitchFamily="18" charset="0"/>
              </a:rPr>
              <a:t>(2), 12.</a:t>
            </a:r>
          </a:p>
          <a:p>
            <a:pPr marL="0" marR="0">
              <a:lnSpc>
                <a:spcPct val="107000"/>
              </a:lnSpc>
              <a:spcBef>
                <a:spcPts val="0"/>
              </a:spcBef>
              <a:spcAft>
                <a:spcPts val="800"/>
              </a:spcAft>
            </a:pP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Wallace, E. L., Rosner, M. H.,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Alscher</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M. D., Schmitt, C. P., Jain, A.,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Tentori</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F., ... &amp;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Sloand</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J. A. (2017). Remote patient management for home dialysis patients.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Kidney international reports</a:t>
            </a:r>
            <a:r>
              <a:rPr lang="en-US" sz="5100" dirty="0">
                <a:effectLst/>
                <a:latin typeface="Calibri" panose="020F0502020204030204" pitchFamily="34" charset="0"/>
                <a:ea typeface="Calibri" panose="020F0502020204030204" pitchFamily="34" charset="0"/>
                <a:cs typeface="Times New Roman" panose="02020603050405020304" pitchFamily="18" charset="0"/>
              </a:rPr>
              <a:t>,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2</a:t>
            </a:r>
            <a:r>
              <a:rPr lang="en-US" sz="5100" dirty="0">
                <a:effectLst/>
                <a:latin typeface="Calibri" panose="020F0502020204030204" pitchFamily="34" charset="0"/>
                <a:ea typeface="Calibri" panose="020F0502020204030204" pitchFamily="34" charset="0"/>
                <a:cs typeface="Times New Roman" panose="02020603050405020304" pitchFamily="18" charset="0"/>
              </a:rPr>
              <a:t>(6), 1009-1017.</a:t>
            </a:r>
          </a:p>
          <a:p>
            <a:pPr marL="0" marR="0">
              <a:lnSpc>
                <a:spcPct val="107000"/>
              </a:lnSpc>
              <a:spcBef>
                <a:spcPts val="0"/>
              </a:spcBef>
              <a:spcAft>
                <a:spcPts val="800"/>
              </a:spcAft>
            </a:pP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Moffatt, J. J., &amp;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Eley</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 S. (2019). The reported benefits of telehealth for rural Australians.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Australian Health Review</a:t>
            </a:r>
            <a:r>
              <a:rPr lang="en-US" sz="5100" dirty="0">
                <a:effectLst/>
                <a:latin typeface="Calibri" panose="020F0502020204030204" pitchFamily="34" charset="0"/>
                <a:ea typeface="Calibri" panose="020F0502020204030204" pitchFamily="34" charset="0"/>
                <a:cs typeface="Times New Roman" panose="02020603050405020304" pitchFamily="18" charset="0"/>
              </a:rPr>
              <a:t>, </a:t>
            </a:r>
            <a:r>
              <a:rPr lang="en-US" sz="5100" i="1" dirty="0">
                <a:effectLst/>
                <a:latin typeface="Calibri" panose="020F0502020204030204" pitchFamily="34" charset="0"/>
                <a:ea typeface="Calibri" panose="020F0502020204030204" pitchFamily="34" charset="0"/>
                <a:cs typeface="Times New Roman" panose="02020603050405020304" pitchFamily="18" charset="0"/>
              </a:rPr>
              <a:t>34</a:t>
            </a:r>
            <a:r>
              <a:rPr lang="en-US" sz="5100" dirty="0">
                <a:effectLst/>
                <a:latin typeface="Calibri" panose="020F0502020204030204" pitchFamily="34" charset="0"/>
                <a:ea typeface="Calibri" panose="020F0502020204030204" pitchFamily="34" charset="0"/>
                <a:cs typeface="Times New Roman" panose="02020603050405020304" pitchFamily="18" charset="0"/>
              </a:rPr>
              <a:t>(3), 276-281.</a:t>
            </a:r>
          </a:p>
          <a:p>
            <a:pPr marL="0" marR="0">
              <a:lnSpc>
                <a:spcPct val="107000"/>
              </a:lnSpc>
              <a:spcBef>
                <a:spcPts val="0"/>
              </a:spcBef>
              <a:spcAft>
                <a:spcPts val="800"/>
              </a:spcAft>
            </a:pP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Bawden</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D., &amp; </a:t>
            </a:r>
            <a:r>
              <a:rPr lang="en-US" sz="51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Khudair</a:t>
            </a:r>
            <a:r>
              <a:rPr lang="en-US" sz="51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 (2018, July). Healthcare libraries in Saudi Arabia: analysis and recommendations. In </a:t>
            </a:r>
            <a:r>
              <a:rPr lang="en-US" sz="5100" i="1" dirty="0" err="1">
                <a:effectLst/>
                <a:latin typeface="Calibri" panose="020F0502020204030204" pitchFamily="34" charset="0"/>
                <a:ea typeface="Calibri" panose="020F0502020204030204" pitchFamily="34" charset="0"/>
                <a:cs typeface="Times New Roman" panose="02020603050405020304" pitchFamily="18" charset="0"/>
              </a:rPr>
              <a:t>Aslib</a:t>
            </a:r>
            <a:r>
              <a:rPr lang="en-US" sz="5100" i="1" dirty="0">
                <a:effectLst/>
                <a:latin typeface="Calibri" panose="020F0502020204030204" pitchFamily="34" charset="0"/>
                <a:ea typeface="Calibri" panose="020F0502020204030204" pitchFamily="34" charset="0"/>
                <a:cs typeface="Times New Roman" panose="02020603050405020304" pitchFamily="18" charset="0"/>
              </a:rPr>
              <a:t> proceedings</a:t>
            </a:r>
            <a:r>
              <a:rPr lang="en-US" sz="5100" dirty="0">
                <a:effectLst/>
                <a:latin typeface="Calibri" panose="020F0502020204030204" pitchFamily="34" charset="0"/>
                <a:ea typeface="Calibri" panose="020F0502020204030204" pitchFamily="34" charset="0"/>
                <a:cs typeface="Times New Roman" panose="02020603050405020304" pitchFamily="18" charset="0"/>
              </a:rPr>
              <a:t>. Emerald Group Publishing Limited.</a:t>
            </a:r>
          </a:p>
          <a:p>
            <a:endParaRPr lang="en-US" dirty="0"/>
          </a:p>
        </p:txBody>
      </p:sp>
    </p:spTree>
    <p:extLst>
      <p:ext uri="{BB962C8B-B14F-4D97-AF65-F5344CB8AC3E}">
        <p14:creationId xmlns:p14="http://schemas.microsoft.com/office/powerpoint/2010/main" val="983030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A6F9C2-3753-4A3C-B029-002B15900DF1}"/>
              </a:ext>
            </a:extLst>
          </p:cNvPr>
          <p:cNvSpPr>
            <a:spLocks noGrp="1"/>
          </p:cNvSpPr>
          <p:nvPr>
            <p:ph type="title"/>
          </p:nvPr>
        </p:nvSpPr>
        <p:spPr>
          <a:xfrm>
            <a:off x="838200" y="265043"/>
            <a:ext cx="10515600" cy="940906"/>
          </a:xfrm>
        </p:spPr>
        <p:txBody>
          <a:bodyPr>
            <a:normAutofit/>
          </a:bodyPr>
          <a:lstStyle/>
          <a:p>
            <a:pPr algn="ctr"/>
            <a:r>
              <a:rPr lang="en-US" sz="32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Introduction</a:t>
            </a:r>
            <a:endParaRPr lang="en-US" sz="3200" dirty="0"/>
          </a:p>
        </p:txBody>
      </p:sp>
      <p:sp>
        <p:nvSpPr>
          <p:cNvPr id="3" name="Content Placeholder 2">
            <a:extLst>
              <a:ext uri="{FF2B5EF4-FFF2-40B4-BE49-F238E27FC236}">
                <a16:creationId xmlns:a16="http://schemas.microsoft.com/office/drawing/2014/main" xmlns="" id="{5E01DE45-D7FF-45DB-89AD-320353887D44}"/>
              </a:ext>
            </a:extLst>
          </p:cNvPr>
          <p:cNvSpPr>
            <a:spLocks noGrp="1"/>
          </p:cNvSpPr>
          <p:nvPr>
            <p:ph idx="1"/>
          </p:nvPr>
        </p:nvSpPr>
        <p:spPr/>
        <p:txBody>
          <a:bodyPr>
            <a:normAutofit/>
          </a:bodyPr>
          <a:lstStyle/>
          <a:p>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Remote patient monitoring (RPM) has been identified as one of the solutions to chronic illnesses and drug therapy patients who are incapable of making physical visits to </a:t>
            </a:r>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en-US" sz="2400"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 clinics. The RPM system is designed to enable care providers to monitor and manage patients with many conditions remotely through virtual channels such as emails, phones, remote specimen collection methods among other portable medical devices. These devices are designed in such a way that they can alert doctors incase a patient requires therapeutic drug monitoring (TDM). This assignment therefore aims at creating power point slides presenting reviews on four peer-reviewed articles written in the last five years on remote patient monitoring with mobile and other devices to support patients with chronic diseases and make recommendations on how mobile technologies can be used to increase access to healthcare for remote and rural patients.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3386380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517171-446D-4E0A-935B-4EBA0EC3FE2C}"/>
              </a:ext>
            </a:extLst>
          </p:cNvPr>
          <p:cNvSpPr>
            <a:spLocks noGrp="1"/>
          </p:cNvSpPr>
          <p:nvPr>
            <p:ph type="title"/>
          </p:nvPr>
        </p:nvSpPr>
        <p:spPr>
          <a:xfrm>
            <a:off x="838200" y="365125"/>
            <a:ext cx="10515600" cy="668545"/>
          </a:xfrm>
        </p:spPr>
        <p:txBody>
          <a:bodyPr>
            <a:normAutofit/>
          </a:bodyPr>
          <a:lstStyle/>
          <a:p>
            <a:pPr algn="ct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Chronic </a:t>
            </a:r>
            <a:r>
              <a:rPr lang="en-US" sz="32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Diseases</a:t>
            </a:r>
            <a:endParaRPr lang="en-US" sz="3200" dirty="0"/>
          </a:p>
        </p:txBody>
      </p:sp>
      <p:sp>
        <p:nvSpPr>
          <p:cNvPr id="3" name="Content Placeholder 2">
            <a:extLst>
              <a:ext uri="{FF2B5EF4-FFF2-40B4-BE49-F238E27FC236}">
                <a16:creationId xmlns:a16="http://schemas.microsoft.com/office/drawing/2014/main" xmlns="" id="{771F80D8-1998-4468-B95D-A5C9CDC3877A}"/>
              </a:ext>
            </a:extLst>
          </p:cNvPr>
          <p:cNvSpPr>
            <a:spLocks noGrp="1"/>
          </p:cNvSpPr>
          <p:nvPr>
            <p:ph idx="1"/>
          </p:nvPr>
        </p:nvSpPr>
        <p:spPr>
          <a:xfrm>
            <a:off x="838200" y="1219200"/>
            <a:ext cx="10515600" cy="4957763"/>
          </a:xfrm>
        </p:spPr>
        <p:txBody>
          <a:bodyPr/>
          <a:lstStyle/>
          <a:p>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 chronic Disease is simply a disease that persists for a long period of time mostly three months or more. Chronic diseases are not preventable through vaccines or curable by drugs. Some of the major causes of these diseases are poor eating habits, lack of physical activity and consumption of tobacco. In most cases, chronic diseases tend to become more common with age with the leading ones in developed countries being cardiovascular diseases such as stroke and heart attacks, arthritis, cancer such as colon and breast cancer among others. Statistical evidence show that Arthritis related conditions are the leading disability cause in the United States with 43 million Americans being affected. Prevention of these diseases is therefore vital.</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58066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A677E2-22D8-4D10-9581-F47E10D5F601}"/>
              </a:ext>
            </a:extLst>
          </p:cNvPr>
          <p:cNvSpPr>
            <a:spLocks noGrp="1"/>
          </p:cNvSpPr>
          <p:nvPr>
            <p:ph type="title"/>
          </p:nvPr>
        </p:nvSpPr>
        <p:spPr>
          <a:xfrm>
            <a:off x="838200" y="365125"/>
            <a:ext cx="10515600" cy="734805"/>
          </a:xfrm>
        </p:spPr>
        <p:txBody>
          <a:bodyPr>
            <a:normAutofit/>
          </a:bodyPr>
          <a:lstStyle/>
          <a:p>
            <a:pPr algn="ctr"/>
            <a:r>
              <a:rPr lang="en-US" sz="32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Mobile Devices</a:t>
            </a:r>
            <a:endParaRPr lang="en-US" sz="3200" dirty="0"/>
          </a:p>
        </p:txBody>
      </p:sp>
      <p:sp>
        <p:nvSpPr>
          <p:cNvPr id="3" name="Content Placeholder 2">
            <a:extLst>
              <a:ext uri="{FF2B5EF4-FFF2-40B4-BE49-F238E27FC236}">
                <a16:creationId xmlns:a16="http://schemas.microsoft.com/office/drawing/2014/main" xmlns="" id="{56E6BB02-4D0F-4905-8E2E-0321160D7D41}"/>
              </a:ext>
            </a:extLst>
          </p:cNvPr>
          <p:cNvSpPr>
            <a:spLocks noGrp="1"/>
          </p:cNvSpPr>
          <p:nvPr>
            <p:ph idx="1"/>
          </p:nvPr>
        </p:nvSpPr>
        <p:spPr>
          <a:xfrm>
            <a:off x="838200" y="1258957"/>
            <a:ext cx="10515600" cy="5077032"/>
          </a:xfrm>
        </p:spPr>
        <p:txBody>
          <a:bodyPr/>
          <a:lstStyle/>
          <a:p>
            <a:pPr marL="0" indent="0">
              <a:buNone/>
            </a:pPr>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The use of wireless technologies and mobile devices in support of the health objectives (mHealth) has the capability of transforming the face of health care delivery all over the world. A powerful combination of factors such as advances in mobile applications and technologies, continued growth in coverage of the mobile cellular networks and a rise in new opportunities for mobile health integration into existing services is driving the said change. According to a study conducted by the International Telecommunication Union, the number of active wireless subscribers is over 5 billion with 70% of them being residents of low-income countries (</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West, 2017)</a:t>
            </a:r>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 A Remote Patient Monitoring system that employs the use of mobile devices therefore enables a new medical paradigm suited for the management and prevention of chronic diseases.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71467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6B2DBD-E7BF-41E9-98E2-ECC4EEF74B26}"/>
              </a:ext>
            </a:extLst>
          </p:cNvPr>
          <p:cNvSpPr>
            <a:spLocks noGrp="1"/>
          </p:cNvSpPr>
          <p:nvPr>
            <p:ph type="title"/>
          </p:nvPr>
        </p:nvSpPr>
        <p:spPr>
          <a:xfrm>
            <a:off x="838200" y="365126"/>
            <a:ext cx="10515600" cy="787814"/>
          </a:xfrm>
        </p:spPr>
        <p:txBody>
          <a:bodyPr>
            <a:normAutofit/>
          </a:bodyPr>
          <a:lstStyle/>
          <a:p>
            <a:pPr algn="ct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Health Applications in the Cloud</a:t>
            </a:r>
            <a:endParaRPr lang="en-US" sz="2800" dirty="0"/>
          </a:p>
        </p:txBody>
      </p:sp>
      <p:sp>
        <p:nvSpPr>
          <p:cNvPr id="3" name="Content Placeholder 2">
            <a:extLst>
              <a:ext uri="{FF2B5EF4-FFF2-40B4-BE49-F238E27FC236}">
                <a16:creationId xmlns:a16="http://schemas.microsoft.com/office/drawing/2014/main" xmlns="" id="{2D3A9252-4CCA-4D72-AF35-698728AA7C3D}"/>
              </a:ext>
            </a:extLst>
          </p:cNvPr>
          <p:cNvSpPr>
            <a:spLocks noGrp="1"/>
          </p:cNvSpPr>
          <p:nvPr>
            <p:ph idx="1"/>
          </p:nvPr>
        </p:nvSpPr>
        <p:spPr>
          <a:xfrm>
            <a:off x="559904" y="1152941"/>
            <a:ext cx="10515600" cy="5526156"/>
          </a:xfrm>
        </p:spPr>
        <p:txBody>
          <a:bodyPr>
            <a:normAutofit fontScale="92500"/>
          </a:bodyPr>
          <a:lstStyle/>
          <a:p>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Over the recent decades, a massive shift in the storage, generation, and consumption of healthcare data has been recorded. According to a report by West Monroe, the healthcare sector has been identified as one of the leading industries in cloud adoption. Healthcare providers are now utilizing the cloud technology to optimize workflows, acquire efficiencies, and lower the cost of health care delivery. Cloud computing is transforming the healthcare sector in many ways with one of them being cost lowering. The said technology saves healthcare providers and hospitals from purchasing the hardware and servers. Cloud computing also eases the operability in healthcare facilities by granting healthcare providers the access to patient´s data, allowing them to share it with the important stakeholders which aids in issuing of timely prescriptions and treatment protocols (</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Ahuja et al., 2012)</a:t>
            </a:r>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 Additional benefits of cloud computing in the health care sector include the access to high powered analytics and telemedicine capabilities among others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56156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566083-8C9F-4EF0-8BB3-CD08F605A522}"/>
              </a:ext>
            </a:extLst>
          </p:cNvPr>
          <p:cNvSpPr>
            <a:spLocks noGrp="1"/>
          </p:cNvSpPr>
          <p:nvPr>
            <p:ph type="title"/>
          </p:nvPr>
        </p:nvSpPr>
        <p:spPr>
          <a:xfrm>
            <a:off x="838200" y="365126"/>
            <a:ext cx="10515600" cy="787814"/>
          </a:xfrm>
        </p:spPr>
        <p:txBody>
          <a:bodyPr>
            <a:normAutofit/>
          </a:bodyPr>
          <a:lstStyle/>
          <a:p>
            <a:pPr algn="ct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Improving Patient Outcomes</a:t>
            </a:r>
            <a:endParaRPr lang="en-US" sz="2800" dirty="0"/>
          </a:p>
        </p:txBody>
      </p:sp>
      <p:sp>
        <p:nvSpPr>
          <p:cNvPr id="3" name="Content Placeholder 2">
            <a:extLst>
              <a:ext uri="{FF2B5EF4-FFF2-40B4-BE49-F238E27FC236}">
                <a16:creationId xmlns:a16="http://schemas.microsoft.com/office/drawing/2014/main" xmlns="" id="{567617D3-1130-456A-AA87-85108059D7C0}"/>
              </a:ext>
            </a:extLst>
          </p:cNvPr>
          <p:cNvSpPr>
            <a:spLocks noGrp="1"/>
          </p:cNvSpPr>
          <p:nvPr>
            <p:ph idx="1"/>
          </p:nvPr>
        </p:nvSpPr>
        <p:spPr>
          <a:xfrm>
            <a:off x="838200" y="1325217"/>
            <a:ext cx="10515600" cy="4851746"/>
          </a:xfrm>
        </p:spPr>
        <p:txBody>
          <a:bodyPr>
            <a:normAutofit fontScale="92500"/>
          </a:bodyPr>
          <a:lstStyle/>
          <a:p>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The central success of the Remote Patient Management system can be narrowed down to the combination of quality care with client´s satisfaction and reduced costs of healthcare delivery. According a study conducted by a team of telehealth experts, RPM improves the health of patients by driving self-management and adherence among patients. Marcus </a:t>
            </a:r>
            <a:r>
              <a:rPr lang="en-US" dirty="0" err="1">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Grindstaff</a:t>
            </a:r>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 explains that, </a:t>
            </a:r>
            <a:r>
              <a:rPr lang="en-US" dirty="0">
                <a:solidFill>
                  <a:srgbClr val="363636"/>
                </a:solidFill>
                <a:effectLst/>
                <a:latin typeface="Times New Roman" panose="02020603050405020304" pitchFamily="18" charset="0"/>
                <a:ea typeface="Times New Roman" panose="02020603050405020304" pitchFamily="18" charset="0"/>
                <a:cs typeface="Times New Roman" panose="02020603050405020304" pitchFamily="18" charset="0"/>
              </a:rPr>
              <a:t>"There's lots of demonstrated evidence that remote patient management programs can improve quality of life, allow people to live in their home (which is where everybody wants to be), and improve their health outcomes”. Secondly, RPM improves patients´ outcomes by improving health care experience. This is achieved through daily interactions between the patients and the healthcare providers (Wallace et al., 2017). Lastly, RPM improves patients´ outcomes by reducing the cost of healthcare delivery.</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1829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28F7B5-1330-4E96-BA5B-48A4E8415E1F}"/>
              </a:ext>
            </a:extLst>
          </p:cNvPr>
          <p:cNvSpPr>
            <a:spLocks noGrp="1"/>
          </p:cNvSpPr>
          <p:nvPr>
            <p:ph type="title"/>
          </p:nvPr>
        </p:nvSpPr>
        <p:spPr>
          <a:xfrm>
            <a:off x="838200" y="365126"/>
            <a:ext cx="10515600" cy="602284"/>
          </a:xfrm>
        </p:spPr>
        <p:txBody>
          <a:bodyPr>
            <a:normAutofit/>
          </a:bodyPr>
          <a:lstStyle/>
          <a:p>
            <a:pPr algn="ct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Rural and Remote Access </a:t>
            </a:r>
            <a:endParaRPr lang="en-US" sz="2800" dirty="0"/>
          </a:p>
        </p:txBody>
      </p:sp>
      <p:sp>
        <p:nvSpPr>
          <p:cNvPr id="3" name="Content Placeholder 2">
            <a:extLst>
              <a:ext uri="{FF2B5EF4-FFF2-40B4-BE49-F238E27FC236}">
                <a16:creationId xmlns:a16="http://schemas.microsoft.com/office/drawing/2014/main" xmlns="" id="{BF415BA9-1EF6-49E3-A332-633A8F01E1CB}"/>
              </a:ext>
            </a:extLst>
          </p:cNvPr>
          <p:cNvSpPr>
            <a:spLocks noGrp="1"/>
          </p:cNvSpPr>
          <p:nvPr>
            <p:ph idx="1"/>
          </p:nvPr>
        </p:nvSpPr>
        <p:spPr>
          <a:xfrm>
            <a:off x="838200" y="1205948"/>
            <a:ext cx="10515600" cy="4971015"/>
          </a:xfrm>
        </p:spPr>
        <p:txBody>
          <a:bodyPr/>
          <a:lstStyle/>
          <a:p>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Systems such as telehealth have been put in place to aid in health care service delivery in the rural areas. Telehealth is known to allow small hospitals in rural areas to provide quality healthcare services at affordable costs which saves the rural patients from the struggle of travelling for long distances to access specialty care. It also aids the tertiary health care facilities to reserve beds for patients in need of critical care. Some of the effective programs and healthcare services administered through telehealth technology in rural communities are inclusive of home monitoring, remote intensive care units, chronic care management interventions, and long-term care among others (</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Moffatt &amp; </a:t>
            </a:r>
            <a:r>
              <a:rPr lang="en-US"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Eley</a:t>
            </a:r>
            <a:r>
              <a:rPr lang="en-US"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2019)</a:t>
            </a:r>
            <a:r>
              <a:rPr lang="en-US"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81009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946D3E-7E44-4730-9142-CB15E20A9DAE}"/>
              </a:ext>
            </a:extLst>
          </p:cNvPr>
          <p:cNvSpPr>
            <a:spLocks noGrp="1"/>
          </p:cNvSpPr>
          <p:nvPr>
            <p:ph type="title"/>
          </p:nvPr>
        </p:nvSpPr>
        <p:spPr>
          <a:xfrm>
            <a:off x="838200" y="365125"/>
            <a:ext cx="10515600" cy="642039"/>
          </a:xfrm>
        </p:spPr>
        <p:txBody>
          <a:bodyPr>
            <a:normAutofit/>
          </a:bodyPr>
          <a:lstStyle/>
          <a:p>
            <a:pPr algn="ct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Recommendations for KSA</a:t>
            </a:r>
            <a:endParaRPr lang="en-US" sz="2800" dirty="0"/>
          </a:p>
        </p:txBody>
      </p:sp>
      <p:sp>
        <p:nvSpPr>
          <p:cNvPr id="3" name="Content Placeholder 2">
            <a:extLst>
              <a:ext uri="{FF2B5EF4-FFF2-40B4-BE49-F238E27FC236}">
                <a16:creationId xmlns:a16="http://schemas.microsoft.com/office/drawing/2014/main" xmlns="" id="{54B5A0B2-967B-4ED4-A470-C1A476FC4DD7}"/>
              </a:ext>
            </a:extLst>
          </p:cNvPr>
          <p:cNvSpPr>
            <a:spLocks noGrp="1"/>
          </p:cNvSpPr>
          <p:nvPr>
            <p:ph idx="1"/>
          </p:nvPr>
        </p:nvSpPr>
        <p:spPr>
          <a:xfrm>
            <a:off x="838200" y="1232452"/>
            <a:ext cx="10515600" cy="4944511"/>
          </a:xfrm>
        </p:spPr>
        <p:txBody>
          <a:bodyPr>
            <a:normAutofit/>
          </a:bodyPr>
          <a:lstStyle/>
          <a:p>
            <a:r>
              <a:rPr lang="en-US" dirty="0">
                <a:solidFill>
                  <a:srgbClr val="1D1D1D"/>
                </a:solidFill>
                <a:effectLst/>
                <a:latin typeface="Times New Roman" panose="02020603050405020304" pitchFamily="18" charset="0"/>
                <a:ea typeface="Calibri" panose="020F0502020204030204" pitchFamily="34" charset="0"/>
              </a:rPr>
              <a:t>In regard to the subject topic on chronic diseases, it is recommended that we avoid the current health issues present in Saudi Arabia by protecting ourselves from the same. Routine vaccines against diseases such as polio, flu, chickenpox, and diphtheria are highly recommended before one travels to the said region. A vaccine against Hepatitis A is also recommended for all the unvaccinated travelers aged between 6 to 11 months (</a:t>
            </a:r>
            <a:r>
              <a:rPr lang="en-US" dirty="0" err="1">
                <a:solidFill>
                  <a:srgbClr val="222222"/>
                </a:solidFill>
                <a:effectLst/>
                <a:latin typeface="Times New Roman" panose="02020603050405020304" pitchFamily="18" charset="0"/>
                <a:ea typeface="Calibri" panose="020F0502020204030204" pitchFamily="34" charset="0"/>
              </a:rPr>
              <a:t>Bawden</a:t>
            </a:r>
            <a:r>
              <a:rPr lang="en-US" dirty="0">
                <a:solidFill>
                  <a:srgbClr val="222222"/>
                </a:solidFill>
                <a:effectLst/>
                <a:latin typeface="Times New Roman" panose="02020603050405020304" pitchFamily="18" charset="0"/>
                <a:ea typeface="Calibri" panose="020F0502020204030204" pitchFamily="34" charset="0"/>
              </a:rPr>
              <a:t>, 2018)</a:t>
            </a:r>
            <a:r>
              <a:rPr lang="en-US" dirty="0">
                <a:solidFill>
                  <a:srgbClr val="1D1D1D"/>
                </a:solidFill>
                <a:effectLst/>
                <a:latin typeface="Times New Roman" panose="02020603050405020304" pitchFamily="18" charset="0"/>
                <a:ea typeface="Calibri" panose="020F0502020204030204" pitchFamily="34" charset="0"/>
              </a:rPr>
              <a:t>. In order to stay safe and healthy, patients are advised to prevent bug bites, eat and drink safely, reduce the exposure to germs, keep away from animals, and avoid sharing body fluids.</a:t>
            </a:r>
            <a:endParaRPr lang="en-US" dirty="0"/>
          </a:p>
        </p:txBody>
      </p:sp>
    </p:spTree>
    <p:extLst>
      <p:ext uri="{BB962C8B-B14F-4D97-AF65-F5344CB8AC3E}">
        <p14:creationId xmlns:p14="http://schemas.microsoft.com/office/powerpoint/2010/main" val="1139741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52C565-1210-4824-993D-FE399E48C78A}"/>
              </a:ext>
            </a:extLst>
          </p:cNvPr>
          <p:cNvSpPr>
            <a:spLocks noGrp="1"/>
          </p:cNvSpPr>
          <p:nvPr>
            <p:ph type="title"/>
          </p:nvPr>
        </p:nvSpPr>
        <p:spPr>
          <a:xfrm>
            <a:off x="838200" y="365126"/>
            <a:ext cx="10515600" cy="642040"/>
          </a:xfrm>
        </p:spPr>
        <p:txBody>
          <a:bodyPr>
            <a:normAutofit/>
          </a:bodyPr>
          <a:lstStyle/>
          <a:p>
            <a:pPr algn="ctr"/>
            <a:r>
              <a:rPr lang="en-US" sz="1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a:solidFill>
                  <a:srgbClr val="1D1D1D"/>
                </a:solidFill>
                <a:effectLst/>
                <a:latin typeface="Times New Roman" panose="02020603050405020304" pitchFamily="18" charset="0"/>
                <a:ea typeface="Calibri" panose="020F0502020204030204" pitchFamily="34" charset="0"/>
                <a:cs typeface="Times New Roman" panose="02020603050405020304" pitchFamily="18" charset="0"/>
              </a:rPr>
              <a:t>Conclusion</a:t>
            </a:r>
            <a:endParaRPr lang="en-US" sz="2800" dirty="0"/>
          </a:p>
        </p:txBody>
      </p:sp>
      <p:sp>
        <p:nvSpPr>
          <p:cNvPr id="3" name="Content Placeholder 2">
            <a:extLst>
              <a:ext uri="{FF2B5EF4-FFF2-40B4-BE49-F238E27FC236}">
                <a16:creationId xmlns:a16="http://schemas.microsoft.com/office/drawing/2014/main" xmlns="" id="{93156E6A-8208-4EF3-B80C-2BECFF85B834}"/>
              </a:ext>
            </a:extLst>
          </p:cNvPr>
          <p:cNvSpPr>
            <a:spLocks noGrp="1"/>
          </p:cNvSpPr>
          <p:nvPr>
            <p:ph idx="1"/>
          </p:nvPr>
        </p:nvSpPr>
        <p:spPr>
          <a:xfrm>
            <a:off x="838200" y="1192696"/>
            <a:ext cx="10515600" cy="4984267"/>
          </a:xfrm>
        </p:spPr>
        <p:txBody>
          <a:bodyPr>
            <a:noAutofit/>
          </a:bodyPr>
          <a:lstStyle/>
          <a:p>
            <a:r>
              <a:rPr lang="en-US" dirty="0">
                <a:solidFill>
                  <a:srgbClr val="1D1D1D"/>
                </a:solidFill>
                <a:effectLst/>
                <a:latin typeface="Times New Roman" panose="02020603050405020304" pitchFamily="18" charset="0"/>
                <a:ea typeface="Calibri" panose="020F0502020204030204" pitchFamily="34" charset="0"/>
              </a:rPr>
              <a:t>In conclusion, this presentation is a review of four peer-reviewed articles on the support of patients with chronic illness using Remote Patient Monitoring tools such as mobile devices and other electronic devices. The presentation provides an overview of what chronic diseases are and provides a number of examples. Secondly, the presentation discusses mobile phones as some of the portable devices that can be used in RPM and highlights some of the benefits accrued from the same. The presentation the goes ahead and discusses the integration of cloud computing in the healthcare sector. Improvement of patients´ outcomes through the use of RPM is also discussed and the presentation ends with talking about rural and remote access of patents through telehealth. Finally, recommendations of KSA are provide at the end of the presentation.</a:t>
            </a:r>
            <a:endParaRPr lang="en-US" dirty="0"/>
          </a:p>
        </p:txBody>
      </p:sp>
    </p:spTree>
    <p:extLst>
      <p:ext uri="{BB962C8B-B14F-4D97-AF65-F5344CB8AC3E}">
        <p14:creationId xmlns:p14="http://schemas.microsoft.com/office/powerpoint/2010/main" val="660788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TotalTime>
  <Words>1174</Words>
  <PresentationFormat>Widescreen</PresentationFormat>
  <Paragraphs>26</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A Presentation on Remote Patient Monitoring. </vt:lpstr>
      <vt:lpstr>Introduction</vt:lpstr>
      <vt:lpstr>Chronic Diseases</vt:lpstr>
      <vt:lpstr>Mobile Devices</vt:lpstr>
      <vt:lpstr>Health Applications in the Cloud</vt:lpstr>
      <vt:lpstr>Improving Patient Outcomes</vt:lpstr>
      <vt:lpstr>Rural and Remote Access </vt:lpstr>
      <vt:lpstr>Recommendations for KSA</vt:lpstr>
      <vt:lpstr> 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2021-02-26T18:08:53Z</dcterms:created>
  <dcterms:modified xsi:type="dcterms:W3CDTF">2021-02-26T23:57:34Z</dcterms:modified>
</cp:coreProperties>
</file>